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7" r:id="rId3"/>
    <p:sldId id="258" r:id="rId4"/>
    <p:sldId id="260" r:id="rId5"/>
    <p:sldId id="259" r:id="rId6"/>
    <p:sldId id="261" r:id="rId7"/>
    <p:sldId id="262" r:id="rId8"/>
    <p:sldId id="263" r:id="rId9"/>
    <p:sldId id="264" r:id="rId10"/>
    <p:sldId id="265" r:id="rId11"/>
    <p:sldId id="266" r:id="rId12"/>
    <p:sldId id="267" r:id="rId13"/>
    <p:sldId id="268" r:id="rId14"/>
    <p:sldId id="269" r:id="rId15"/>
    <p:sldId id="270" r:id="rId16"/>
    <p:sldId id="271" r:id="rId17"/>
    <p:sldId id="273" r:id="rId18"/>
    <p:sldId id="272" r:id="rId19"/>
    <p:sldId id="274"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A49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941" autoAdjust="0"/>
    <p:restoredTop sz="89595" autoAdjust="0"/>
  </p:normalViewPr>
  <p:slideViewPr>
    <p:cSldViewPr>
      <p:cViewPr varScale="1">
        <p:scale>
          <a:sx n="104" d="100"/>
          <a:sy n="104" d="100"/>
        </p:scale>
        <p:origin x="2268"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1E7726A-F62D-439E-805E-0DF16599EC9C}" type="datetimeFigureOut">
              <a:rPr lang="en-US" smtClean="0"/>
              <a:t>5/4/2018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BDE0AB-7E42-47BD-8442-0FD217200546}" type="slidenum">
              <a:rPr lang="en-US" smtClean="0"/>
              <a:t>‹#›</a:t>
            </a:fld>
            <a:endParaRPr lang="en-US"/>
          </a:p>
        </p:txBody>
      </p:sp>
    </p:spTree>
    <p:extLst>
      <p:ext uri="{BB962C8B-B14F-4D97-AF65-F5344CB8AC3E}">
        <p14:creationId xmlns:p14="http://schemas.microsoft.com/office/powerpoint/2010/main" val="3518421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1E7726A-F62D-439E-805E-0DF16599EC9C}" type="datetimeFigureOut">
              <a:rPr lang="en-US" smtClean="0"/>
              <a:t>5/4/2018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BDE0AB-7E42-47BD-8442-0FD217200546}" type="slidenum">
              <a:rPr lang="en-US" smtClean="0"/>
              <a:t>‹#›</a:t>
            </a:fld>
            <a:endParaRPr lang="en-US"/>
          </a:p>
        </p:txBody>
      </p:sp>
    </p:spTree>
    <p:extLst>
      <p:ext uri="{BB962C8B-B14F-4D97-AF65-F5344CB8AC3E}">
        <p14:creationId xmlns:p14="http://schemas.microsoft.com/office/powerpoint/2010/main" val="11426522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1E7726A-F62D-439E-805E-0DF16599EC9C}" type="datetimeFigureOut">
              <a:rPr lang="en-US" smtClean="0"/>
              <a:t>5/4/2018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BDE0AB-7E42-47BD-8442-0FD217200546}" type="slidenum">
              <a:rPr lang="en-US" smtClean="0"/>
              <a:t>‹#›</a:t>
            </a:fld>
            <a:endParaRPr lang="en-US"/>
          </a:p>
        </p:txBody>
      </p:sp>
    </p:spTree>
    <p:extLst>
      <p:ext uri="{BB962C8B-B14F-4D97-AF65-F5344CB8AC3E}">
        <p14:creationId xmlns:p14="http://schemas.microsoft.com/office/powerpoint/2010/main" val="17604308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solidFill>
                  <a:prstClr val="black">
                    <a:tint val="75000"/>
                  </a:prstClr>
                </a:solidFill>
              </a:rPr>
              <a:pPr/>
              <a:t>5/4/2018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137550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solidFill>
                  <a:prstClr val="black">
                    <a:tint val="75000"/>
                  </a:prstClr>
                </a:solidFill>
              </a:rPr>
              <a:pPr/>
              <a:t>5/4/2018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2715970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solidFill>
                  <a:prstClr val="black">
                    <a:tint val="75000"/>
                  </a:prstClr>
                </a:solidFill>
              </a:rPr>
              <a:pPr/>
              <a:t>5/4/2018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9385254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solidFill>
                  <a:prstClr val="black">
                    <a:tint val="75000"/>
                  </a:prstClr>
                </a:solidFill>
              </a:rPr>
              <a:pPr/>
              <a:t>5/4/2018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9769268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solidFill>
                  <a:prstClr val="black">
                    <a:tint val="75000"/>
                  </a:prstClr>
                </a:solidFill>
              </a:rPr>
              <a:pPr/>
              <a:t>5/4/2018</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1721110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solidFill>
                  <a:prstClr val="black">
                    <a:tint val="75000"/>
                  </a:prstClr>
                </a:solidFill>
              </a:rPr>
              <a:pPr/>
              <a:t>5/4/2018</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1673087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solidFill>
                  <a:prstClr val="black">
                    <a:tint val="75000"/>
                  </a:prstClr>
                </a:solidFill>
              </a:rPr>
              <a:pPr/>
              <a:t>5/4/2018</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368026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solidFill>
                  <a:prstClr val="black">
                    <a:tint val="75000"/>
                  </a:prstClr>
                </a:solidFill>
              </a:rPr>
              <a:pPr/>
              <a:t>5/4/2018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25188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1E7726A-F62D-439E-805E-0DF16599EC9C}" type="datetimeFigureOut">
              <a:rPr lang="en-US" smtClean="0"/>
              <a:t>5/4/2018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BDE0AB-7E42-47BD-8442-0FD217200546}" type="slidenum">
              <a:rPr lang="en-US" smtClean="0"/>
              <a:t>‹#›</a:t>
            </a:fld>
            <a:endParaRPr lang="en-US"/>
          </a:p>
        </p:txBody>
      </p:sp>
    </p:spTree>
    <p:extLst>
      <p:ext uri="{BB962C8B-B14F-4D97-AF65-F5344CB8AC3E}">
        <p14:creationId xmlns:p14="http://schemas.microsoft.com/office/powerpoint/2010/main" val="255643072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solidFill>
                  <a:prstClr val="black">
                    <a:tint val="75000"/>
                  </a:prstClr>
                </a:solidFill>
              </a:rPr>
              <a:pPr/>
              <a:t>5/4/2018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281702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solidFill>
                  <a:prstClr val="black">
                    <a:tint val="75000"/>
                  </a:prstClr>
                </a:solidFill>
              </a:rPr>
              <a:pPr/>
              <a:t>5/4/2018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4328241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solidFill>
                  <a:prstClr val="black">
                    <a:tint val="75000"/>
                  </a:prstClr>
                </a:solidFill>
              </a:rPr>
              <a:pPr/>
              <a:t>5/4/2018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29151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1E7726A-F62D-439E-805E-0DF16599EC9C}" type="datetimeFigureOut">
              <a:rPr lang="en-US" smtClean="0"/>
              <a:t>5/4/2018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BDE0AB-7E42-47BD-8442-0FD217200546}" type="slidenum">
              <a:rPr lang="en-US" smtClean="0"/>
              <a:t>‹#›</a:t>
            </a:fld>
            <a:endParaRPr lang="en-US"/>
          </a:p>
        </p:txBody>
      </p:sp>
    </p:spTree>
    <p:extLst>
      <p:ext uri="{BB962C8B-B14F-4D97-AF65-F5344CB8AC3E}">
        <p14:creationId xmlns:p14="http://schemas.microsoft.com/office/powerpoint/2010/main" val="34719619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1E7726A-F62D-439E-805E-0DF16599EC9C}" type="datetimeFigureOut">
              <a:rPr lang="en-US" smtClean="0"/>
              <a:t>5/4/2018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1BDE0AB-7E42-47BD-8442-0FD217200546}" type="slidenum">
              <a:rPr lang="en-US" smtClean="0"/>
              <a:t>‹#›</a:t>
            </a:fld>
            <a:endParaRPr lang="en-US"/>
          </a:p>
        </p:txBody>
      </p:sp>
    </p:spTree>
    <p:extLst>
      <p:ext uri="{BB962C8B-B14F-4D97-AF65-F5344CB8AC3E}">
        <p14:creationId xmlns:p14="http://schemas.microsoft.com/office/powerpoint/2010/main" val="37069229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1E7726A-F62D-439E-805E-0DF16599EC9C}" type="datetimeFigureOut">
              <a:rPr lang="en-US" smtClean="0"/>
              <a:t>5/4/2018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1BDE0AB-7E42-47BD-8442-0FD217200546}" type="slidenum">
              <a:rPr lang="en-US" smtClean="0"/>
              <a:t>‹#›</a:t>
            </a:fld>
            <a:endParaRPr lang="en-US"/>
          </a:p>
        </p:txBody>
      </p:sp>
    </p:spTree>
    <p:extLst>
      <p:ext uri="{BB962C8B-B14F-4D97-AF65-F5344CB8AC3E}">
        <p14:creationId xmlns:p14="http://schemas.microsoft.com/office/powerpoint/2010/main" val="28529470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1E7726A-F62D-439E-805E-0DF16599EC9C}" type="datetimeFigureOut">
              <a:rPr lang="en-US" smtClean="0"/>
              <a:t>5/4/2018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1BDE0AB-7E42-47BD-8442-0FD217200546}" type="slidenum">
              <a:rPr lang="en-US" smtClean="0"/>
              <a:t>‹#›</a:t>
            </a:fld>
            <a:endParaRPr lang="en-US"/>
          </a:p>
        </p:txBody>
      </p:sp>
    </p:spTree>
    <p:extLst>
      <p:ext uri="{BB962C8B-B14F-4D97-AF65-F5344CB8AC3E}">
        <p14:creationId xmlns:p14="http://schemas.microsoft.com/office/powerpoint/2010/main" val="16172523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E7726A-F62D-439E-805E-0DF16599EC9C}" type="datetimeFigureOut">
              <a:rPr lang="en-US" smtClean="0"/>
              <a:t>5/4/2018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1BDE0AB-7E42-47BD-8442-0FD217200546}" type="slidenum">
              <a:rPr lang="en-US" smtClean="0"/>
              <a:t>‹#›</a:t>
            </a:fld>
            <a:endParaRPr lang="en-US"/>
          </a:p>
        </p:txBody>
      </p:sp>
    </p:spTree>
    <p:extLst>
      <p:ext uri="{BB962C8B-B14F-4D97-AF65-F5344CB8AC3E}">
        <p14:creationId xmlns:p14="http://schemas.microsoft.com/office/powerpoint/2010/main" val="37716415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1E7726A-F62D-439E-805E-0DF16599EC9C}" type="datetimeFigureOut">
              <a:rPr lang="en-US" smtClean="0"/>
              <a:t>5/4/2018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1BDE0AB-7E42-47BD-8442-0FD217200546}" type="slidenum">
              <a:rPr lang="en-US" smtClean="0"/>
              <a:t>‹#›</a:t>
            </a:fld>
            <a:endParaRPr lang="en-US"/>
          </a:p>
        </p:txBody>
      </p:sp>
    </p:spTree>
    <p:extLst>
      <p:ext uri="{BB962C8B-B14F-4D97-AF65-F5344CB8AC3E}">
        <p14:creationId xmlns:p14="http://schemas.microsoft.com/office/powerpoint/2010/main" val="15179843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1E7726A-F62D-439E-805E-0DF16599EC9C}" type="datetimeFigureOut">
              <a:rPr lang="en-US" smtClean="0"/>
              <a:t>5/4/2018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1BDE0AB-7E42-47BD-8442-0FD217200546}" type="slidenum">
              <a:rPr lang="en-US" smtClean="0"/>
              <a:t>‹#›</a:t>
            </a:fld>
            <a:endParaRPr lang="en-US"/>
          </a:p>
        </p:txBody>
      </p:sp>
    </p:spTree>
    <p:extLst>
      <p:ext uri="{BB962C8B-B14F-4D97-AF65-F5344CB8AC3E}">
        <p14:creationId xmlns:p14="http://schemas.microsoft.com/office/powerpoint/2010/main" val="29015530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1E7726A-F62D-439E-805E-0DF16599EC9C}" type="datetimeFigureOut">
              <a:rPr lang="en-US" smtClean="0"/>
              <a:t>5/4/2018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1BDE0AB-7E42-47BD-8442-0FD217200546}" type="slidenum">
              <a:rPr lang="en-US" smtClean="0"/>
              <a:t>‹#›</a:t>
            </a:fld>
            <a:endParaRPr lang="en-US"/>
          </a:p>
        </p:txBody>
      </p:sp>
    </p:spTree>
    <p:extLst>
      <p:ext uri="{BB962C8B-B14F-4D97-AF65-F5344CB8AC3E}">
        <p14:creationId xmlns:p14="http://schemas.microsoft.com/office/powerpoint/2010/main" val="31658104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solidFill>
                  <a:prstClr val="black">
                    <a:tint val="75000"/>
                  </a:prstClr>
                </a:solidFill>
              </a:rPr>
              <a:pPr/>
              <a:t>5/4/2018</a:t>
            </a:fld>
            <a:endParaRPr lang="en-US">
              <a:solidFill>
                <a:prstClr val="black">
                  <a:tint val="75000"/>
                </a:prstClr>
              </a:solidFill>
            </a:endParaRP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1097655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2.xml"/><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0"/>
            <a:ext cx="9144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0" y="2209800"/>
            <a:ext cx="9144000" cy="1754326"/>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Choosing Clear, Concise, and Vivid Words</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1547446"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226771" y="320478"/>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1547446"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Rectangle 11"/>
          <p:cNvSpPr/>
          <p:nvPr/>
        </p:nvSpPr>
        <p:spPr>
          <a:xfrm>
            <a:off x="0" y="5642793"/>
            <a:ext cx="9144000" cy="121520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Tree>
    <p:extLst>
      <p:ext uri="{BB962C8B-B14F-4D97-AF65-F5344CB8AC3E}">
        <p14:creationId xmlns:p14="http://schemas.microsoft.com/office/powerpoint/2010/main" val="42270488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Vivid Words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prstClr val="white"/>
                  </a:solidFill>
                  <a:latin typeface="Century Gothic" panose="020B0502020202020204" pitchFamily="34" charset="0"/>
                </a:rPr>
                <a:t>HAWKES</a:t>
              </a:r>
              <a:r>
                <a:rPr lang="en-US" sz="2800">
                  <a:solidFill>
                    <a:prstClr val="white"/>
                  </a:solidFill>
                  <a:latin typeface="Century Gothic" panose="020B0502020202020204" pitchFamily="34" charset="0"/>
                </a:rPr>
                <a:t> LEARNING</a:t>
              </a:r>
            </a:p>
          </p:txBody>
        </p:sp>
      </p:grpSp>
      <p:sp>
        <p:nvSpPr>
          <p:cNvPr id="7" name="Rectangle 6"/>
          <p:cNvSpPr/>
          <p:nvPr/>
        </p:nvSpPr>
        <p:spPr>
          <a:xfrm>
            <a:off x="0" y="5642793"/>
            <a:ext cx="9144000" cy="121520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black">
                  <a:lumMod val="75000"/>
                  <a:lumOff val="25000"/>
                </a:prstClr>
              </a:solidFill>
            </a:endParaRPr>
          </a:p>
        </p:txBody>
      </p:sp>
      <p:cxnSp>
        <p:nvCxnSpPr>
          <p:cNvPr id="55" name="Straight Connector 54"/>
          <p:cNvCxnSpPr/>
          <p:nvPr/>
        </p:nvCxnSpPr>
        <p:spPr>
          <a:xfrm>
            <a:off x="357187"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542923" y="1849761"/>
            <a:ext cx="8058154" cy="1482424"/>
            <a:chOff x="542923" y="1849761"/>
            <a:chExt cx="8058154" cy="693935"/>
          </a:xfrm>
        </p:grpSpPr>
        <p:sp>
          <p:nvSpPr>
            <p:cNvPr id="9" name="Rectangle 8"/>
            <p:cNvSpPr/>
            <p:nvPr/>
          </p:nvSpPr>
          <p:spPr>
            <a:xfrm>
              <a:off x="542923" y="1849761"/>
              <a:ext cx="8058154" cy="693935"/>
            </a:xfrm>
            <a:prstGeom prst="rect">
              <a:avLst/>
            </a:prstGeom>
            <a:solidFill>
              <a:srgbClr val="F3ED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prstClr val="white"/>
                </a:solidFill>
              </a:endParaRPr>
            </a:p>
          </p:txBody>
        </p:sp>
        <p:sp>
          <p:nvSpPr>
            <p:cNvPr id="10" name="TextBox 9"/>
            <p:cNvSpPr txBox="1"/>
            <p:nvPr/>
          </p:nvSpPr>
          <p:spPr>
            <a:xfrm>
              <a:off x="633045" y="2078225"/>
              <a:ext cx="7807571" cy="216109"/>
            </a:xfrm>
            <a:prstGeom prst="rect">
              <a:avLst/>
            </a:prstGeom>
            <a:solidFill>
              <a:srgbClr val="F3EDE7"/>
            </a:solidFill>
          </p:spPr>
          <p:txBody>
            <a:bodyPr wrap="square" rtlCol="0" anchor="ctr">
              <a:spAutoFit/>
            </a:bodyPr>
            <a:lstStyle/>
            <a:p>
              <a:r>
                <a:rPr lang="en-US" sz="2400" dirty="0">
                  <a:solidFill>
                    <a:srgbClr val="323542"/>
                  </a:solidFill>
                </a:rPr>
                <a:t>The dog ran after the cat.</a:t>
              </a:r>
            </a:p>
          </p:txBody>
        </p:sp>
      </p:grpSp>
    </p:spTree>
    <p:extLst>
      <p:ext uri="{BB962C8B-B14F-4D97-AF65-F5344CB8AC3E}">
        <p14:creationId xmlns:p14="http://schemas.microsoft.com/office/powerpoint/2010/main" val="416670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Vivid Words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prstClr val="white"/>
                  </a:solidFill>
                  <a:latin typeface="Century Gothic" panose="020B0502020202020204" pitchFamily="34" charset="0"/>
                </a:rPr>
                <a:t>HAWKES</a:t>
              </a:r>
              <a:r>
                <a:rPr lang="en-US" sz="2800">
                  <a:solidFill>
                    <a:prstClr val="white"/>
                  </a:solidFill>
                  <a:latin typeface="Century Gothic" panose="020B0502020202020204" pitchFamily="34" charset="0"/>
                </a:rPr>
                <a:t> LEARNING</a:t>
              </a:r>
            </a:p>
          </p:txBody>
        </p:sp>
      </p:grpSp>
      <p:sp>
        <p:nvSpPr>
          <p:cNvPr id="7" name="Rectangle 6"/>
          <p:cNvSpPr/>
          <p:nvPr/>
        </p:nvSpPr>
        <p:spPr>
          <a:xfrm>
            <a:off x="0" y="5642793"/>
            <a:ext cx="9144000" cy="121520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black">
                  <a:lumMod val="75000"/>
                  <a:lumOff val="25000"/>
                </a:prstClr>
              </a:solidFill>
            </a:endParaRPr>
          </a:p>
        </p:txBody>
      </p:sp>
      <p:cxnSp>
        <p:nvCxnSpPr>
          <p:cNvPr id="55" name="Straight Connector 54"/>
          <p:cNvCxnSpPr/>
          <p:nvPr/>
        </p:nvCxnSpPr>
        <p:spPr>
          <a:xfrm>
            <a:off x="357187"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542923" y="1849761"/>
            <a:ext cx="8058154" cy="1482424"/>
            <a:chOff x="542923" y="1849761"/>
            <a:chExt cx="8058154" cy="693935"/>
          </a:xfrm>
        </p:grpSpPr>
        <p:sp>
          <p:nvSpPr>
            <p:cNvPr id="9" name="Rectangle 8"/>
            <p:cNvSpPr/>
            <p:nvPr/>
          </p:nvSpPr>
          <p:spPr>
            <a:xfrm>
              <a:off x="542923" y="1849761"/>
              <a:ext cx="8058154" cy="693935"/>
            </a:xfrm>
            <a:prstGeom prst="rect">
              <a:avLst/>
            </a:prstGeom>
            <a:solidFill>
              <a:srgbClr val="F3ED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prstClr val="white"/>
                </a:solidFill>
              </a:endParaRPr>
            </a:p>
          </p:txBody>
        </p:sp>
        <p:sp>
          <p:nvSpPr>
            <p:cNvPr id="10" name="TextBox 9"/>
            <p:cNvSpPr txBox="1"/>
            <p:nvPr/>
          </p:nvSpPr>
          <p:spPr>
            <a:xfrm>
              <a:off x="633045" y="2078222"/>
              <a:ext cx="7807571" cy="216109"/>
            </a:xfrm>
            <a:prstGeom prst="rect">
              <a:avLst/>
            </a:prstGeom>
            <a:solidFill>
              <a:srgbClr val="F3EDE7"/>
            </a:solidFill>
          </p:spPr>
          <p:txBody>
            <a:bodyPr wrap="square" rtlCol="0" anchor="ctr">
              <a:spAutoFit/>
            </a:bodyPr>
            <a:lstStyle/>
            <a:p>
              <a:r>
                <a:rPr lang="en-US" sz="2400" strike="sngStrike" dirty="0">
                  <a:solidFill>
                    <a:srgbClr val="323542"/>
                  </a:solidFill>
                </a:rPr>
                <a:t>The dog ran after the cat.</a:t>
              </a:r>
            </a:p>
          </p:txBody>
        </p:sp>
      </p:grpSp>
      <p:grpSp>
        <p:nvGrpSpPr>
          <p:cNvPr id="11" name="Group 10"/>
          <p:cNvGrpSpPr/>
          <p:nvPr/>
        </p:nvGrpSpPr>
        <p:grpSpPr>
          <a:xfrm>
            <a:off x="542923" y="3467968"/>
            <a:ext cx="8058154" cy="1482424"/>
            <a:chOff x="542923" y="1849761"/>
            <a:chExt cx="8058154" cy="693935"/>
          </a:xfrm>
        </p:grpSpPr>
        <p:sp>
          <p:nvSpPr>
            <p:cNvPr id="12" name="Rectangle 11"/>
            <p:cNvSpPr/>
            <p:nvPr/>
          </p:nvSpPr>
          <p:spPr>
            <a:xfrm>
              <a:off x="542923" y="1849761"/>
              <a:ext cx="8058154" cy="693935"/>
            </a:xfrm>
            <a:prstGeom prst="rect">
              <a:avLst/>
            </a:prstGeom>
            <a:solidFill>
              <a:srgbClr val="F3ED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prstClr val="white"/>
                </a:solidFill>
              </a:endParaRPr>
            </a:p>
          </p:txBody>
        </p:sp>
        <p:sp>
          <p:nvSpPr>
            <p:cNvPr id="13" name="TextBox 12"/>
            <p:cNvSpPr txBox="1"/>
            <p:nvPr/>
          </p:nvSpPr>
          <p:spPr>
            <a:xfrm>
              <a:off x="633045" y="1991779"/>
              <a:ext cx="7807571" cy="388997"/>
            </a:xfrm>
            <a:prstGeom prst="rect">
              <a:avLst/>
            </a:prstGeom>
            <a:solidFill>
              <a:srgbClr val="F3EDE7"/>
            </a:solidFill>
          </p:spPr>
          <p:txBody>
            <a:bodyPr wrap="square" rtlCol="0" anchor="ctr">
              <a:spAutoFit/>
            </a:bodyPr>
            <a:lstStyle/>
            <a:p>
              <a:r>
                <a:rPr lang="en-US" sz="2400" dirty="0">
                  <a:solidFill>
                    <a:srgbClr val="323542"/>
                  </a:solidFill>
                </a:rPr>
                <a:t>Milo’s feisty boxer puppy furiously raced after Fluffy, Angeline’s grouchy cat.</a:t>
              </a:r>
            </a:p>
          </p:txBody>
        </p:sp>
      </p:grpSp>
    </p:spTree>
    <p:extLst>
      <p:ext uri="{BB962C8B-B14F-4D97-AF65-F5344CB8AC3E}">
        <p14:creationId xmlns:p14="http://schemas.microsoft.com/office/powerpoint/2010/main" val="35048576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Vivid Words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prstClr val="white"/>
                  </a:solidFill>
                  <a:latin typeface="Century Gothic" panose="020B0502020202020204" pitchFamily="34" charset="0"/>
                </a:rPr>
                <a:t>HAWKES</a:t>
              </a:r>
              <a:r>
                <a:rPr lang="en-US" sz="2800">
                  <a:solidFill>
                    <a:prstClr val="white"/>
                  </a:solidFill>
                  <a:latin typeface="Century Gothic" panose="020B0502020202020204" pitchFamily="34" charset="0"/>
                </a:rPr>
                <a:t> LEARNING</a:t>
              </a:r>
            </a:p>
          </p:txBody>
        </p:sp>
      </p:grpSp>
      <p:sp>
        <p:nvSpPr>
          <p:cNvPr id="7" name="Rectangle 6"/>
          <p:cNvSpPr/>
          <p:nvPr/>
        </p:nvSpPr>
        <p:spPr>
          <a:xfrm>
            <a:off x="0" y="5642793"/>
            <a:ext cx="9144000" cy="121520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black">
                  <a:lumMod val="75000"/>
                  <a:lumOff val="25000"/>
                </a:prstClr>
              </a:solidFill>
            </a:endParaRPr>
          </a:p>
        </p:txBody>
      </p:sp>
      <p:cxnSp>
        <p:nvCxnSpPr>
          <p:cNvPr id="55" name="Straight Connector 54"/>
          <p:cNvCxnSpPr/>
          <p:nvPr/>
        </p:nvCxnSpPr>
        <p:spPr>
          <a:xfrm>
            <a:off x="357187"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542923" y="1849761"/>
            <a:ext cx="8058154" cy="1482424"/>
            <a:chOff x="542923" y="1849761"/>
            <a:chExt cx="8058154" cy="693935"/>
          </a:xfrm>
        </p:grpSpPr>
        <p:sp>
          <p:nvSpPr>
            <p:cNvPr id="9" name="Rectangle 8"/>
            <p:cNvSpPr/>
            <p:nvPr/>
          </p:nvSpPr>
          <p:spPr>
            <a:xfrm>
              <a:off x="542923" y="1849761"/>
              <a:ext cx="8058154" cy="693935"/>
            </a:xfrm>
            <a:prstGeom prst="rect">
              <a:avLst/>
            </a:prstGeom>
            <a:solidFill>
              <a:srgbClr val="F3ED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prstClr val="white"/>
                </a:solidFill>
              </a:endParaRPr>
            </a:p>
          </p:txBody>
        </p:sp>
        <p:sp>
          <p:nvSpPr>
            <p:cNvPr id="10" name="TextBox 9"/>
            <p:cNvSpPr txBox="1"/>
            <p:nvPr/>
          </p:nvSpPr>
          <p:spPr>
            <a:xfrm>
              <a:off x="633045" y="2078222"/>
              <a:ext cx="7807571" cy="216109"/>
            </a:xfrm>
            <a:prstGeom prst="rect">
              <a:avLst/>
            </a:prstGeom>
            <a:solidFill>
              <a:srgbClr val="F3EDE7"/>
            </a:solidFill>
          </p:spPr>
          <p:txBody>
            <a:bodyPr wrap="square" rtlCol="0" anchor="ctr">
              <a:spAutoFit/>
            </a:bodyPr>
            <a:lstStyle/>
            <a:p>
              <a:r>
                <a:rPr lang="en-US" sz="2400" strike="sngStrike" dirty="0">
                  <a:solidFill>
                    <a:srgbClr val="323542"/>
                  </a:solidFill>
                </a:rPr>
                <a:t>The dog ran after the cat.</a:t>
              </a:r>
            </a:p>
          </p:txBody>
        </p:sp>
      </p:grpSp>
      <p:grpSp>
        <p:nvGrpSpPr>
          <p:cNvPr id="11" name="Group 10"/>
          <p:cNvGrpSpPr/>
          <p:nvPr/>
        </p:nvGrpSpPr>
        <p:grpSpPr>
          <a:xfrm>
            <a:off x="542923" y="3467968"/>
            <a:ext cx="8058154" cy="1482424"/>
            <a:chOff x="542923" y="1849761"/>
            <a:chExt cx="8058154" cy="693935"/>
          </a:xfrm>
        </p:grpSpPr>
        <p:sp>
          <p:nvSpPr>
            <p:cNvPr id="12" name="Rectangle 11"/>
            <p:cNvSpPr/>
            <p:nvPr/>
          </p:nvSpPr>
          <p:spPr>
            <a:xfrm>
              <a:off x="542923" y="1849761"/>
              <a:ext cx="8058154" cy="693935"/>
            </a:xfrm>
            <a:prstGeom prst="rect">
              <a:avLst/>
            </a:prstGeom>
            <a:solidFill>
              <a:srgbClr val="F3ED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prstClr val="white"/>
                </a:solidFill>
              </a:endParaRPr>
            </a:p>
          </p:txBody>
        </p:sp>
        <p:sp>
          <p:nvSpPr>
            <p:cNvPr id="13" name="TextBox 12"/>
            <p:cNvSpPr txBox="1"/>
            <p:nvPr/>
          </p:nvSpPr>
          <p:spPr>
            <a:xfrm>
              <a:off x="633045" y="1991779"/>
              <a:ext cx="7807571" cy="388997"/>
            </a:xfrm>
            <a:prstGeom prst="rect">
              <a:avLst/>
            </a:prstGeom>
            <a:solidFill>
              <a:srgbClr val="F3EDE7"/>
            </a:solidFill>
          </p:spPr>
          <p:txBody>
            <a:bodyPr wrap="square" rtlCol="0" anchor="ctr">
              <a:spAutoFit/>
            </a:bodyPr>
            <a:lstStyle/>
            <a:p>
              <a:r>
                <a:rPr lang="en-US" sz="2400" dirty="0">
                  <a:solidFill>
                    <a:srgbClr val="323542"/>
                  </a:solidFill>
                </a:rPr>
                <a:t>Milo’s feisty boxer </a:t>
              </a:r>
              <a:r>
                <a:rPr lang="en-US" sz="2400" b="1" dirty="0">
                  <a:solidFill>
                    <a:srgbClr val="323542"/>
                  </a:solidFill>
                </a:rPr>
                <a:t>puppy</a:t>
              </a:r>
              <a:r>
                <a:rPr lang="en-US" sz="2400" dirty="0">
                  <a:solidFill>
                    <a:srgbClr val="323542"/>
                  </a:solidFill>
                </a:rPr>
                <a:t> furiously raced after Fluffy, Angeline’s grouchy cat.</a:t>
              </a:r>
            </a:p>
          </p:txBody>
        </p:sp>
      </p:grpSp>
    </p:spTree>
    <p:extLst>
      <p:ext uri="{BB962C8B-B14F-4D97-AF65-F5344CB8AC3E}">
        <p14:creationId xmlns:p14="http://schemas.microsoft.com/office/powerpoint/2010/main" val="5016135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Vivid Words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prstClr val="white"/>
                  </a:solidFill>
                  <a:latin typeface="Century Gothic" panose="020B0502020202020204" pitchFamily="34" charset="0"/>
                </a:rPr>
                <a:t>HAWKES</a:t>
              </a:r>
              <a:r>
                <a:rPr lang="en-US" sz="2800">
                  <a:solidFill>
                    <a:prstClr val="white"/>
                  </a:solidFill>
                  <a:latin typeface="Century Gothic" panose="020B0502020202020204" pitchFamily="34" charset="0"/>
                </a:rPr>
                <a:t> LEARNING</a:t>
              </a:r>
            </a:p>
          </p:txBody>
        </p:sp>
      </p:grpSp>
      <p:sp>
        <p:nvSpPr>
          <p:cNvPr id="7" name="Rectangle 6"/>
          <p:cNvSpPr/>
          <p:nvPr/>
        </p:nvSpPr>
        <p:spPr>
          <a:xfrm>
            <a:off x="0" y="5642793"/>
            <a:ext cx="9144000" cy="121520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black">
                  <a:lumMod val="75000"/>
                  <a:lumOff val="25000"/>
                </a:prstClr>
              </a:solidFill>
            </a:endParaRPr>
          </a:p>
        </p:txBody>
      </p:sp>
      <p:cxnSp>
        <p:nvCxnSpPr>
          <p:cNvPr id="55" name="Straight Connector 54"/>
          <p:cNvCxnSpPr/>
          <p:nvPr/>
        </p:nvCxnSpPr>
        <p:spPr>
          <a:xfrm>
            <a:off x="357187"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542923" y="1849761"/>
            <a:ext cx="8058154" cy="1482424"/>
            <a:chOff x="542923" y="1849761"/>
            <a:chExt cx="8058154" cy="693935"/>
          </a:xfrm>
        </p:grpSpPr>
        <p:sp>
          <p:nvSpPr>
            <p:cNvPr id="9" name="Rectangle 8"/>
            <p:cNvSpPr/>
            <p:nvPr/>
          </p:nvSpPr>
          <p:spPr>
            <a:xfrm>
              <a:off x="542923" y="1849761"/>
              <a:ext cx="8058154" cy="693935"/>
            </a:xfrm>
            <a:prstGeom prst="rect">
              <a:avLst/>
            </a:prstGeom>
            <a:solidFill>
              <a:srgbClr val="F3ED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prstClr val="white"/>
                </a:solidFill>
              </a:endParaRPr>
            </a:p>
          </p:txBody>
        </p:sp>
        <p:sp>
          <p:nvSpPr>
            <p:cNvPr id="10" name="TextBox 9"/>
            <p:cNvSpPr txBox="1"/>
            <p:nvPr/>
          </p:nvSpPr>
          <p:spPr>
            <a:xfrm>
              <a:off x="633045" y="2078222"/>
              <a:ext cx="7807571" cy="216109"/>
            </a:xfrm>
            <a:prstGeom prst="rect">
              <a:avLst/>
            </a:prstGeom>
            <a:solidFill>
              <a:srgbClr val="F3EDE7"/>
            </a:solidFill>
          </p:spPr>
          <p:txBody>
            <a:bodyPr wrap="square" rtlCol="0" anchor="ctr">
              <a:spAutoFit/>
            </a:bodyPr>
            <a:lstStyle/>
            <a:p>
              <a:r>
                <a:rPr lang="en-US" sz="2400" strike="sngStrike" dirty="0">
                  <a:solidFill>
                    <a:srgbClr val="323542"/>
                  </a:solidFill>
                </a:rPr>
                <a:t>The dog ran after the cat.</a:t>
              </a:r>
            </a:p>
          </p:txBody>
        </p:sp>
      </p:grpSp>
      <p:grpSp>
        <p:nvGrpSpPr>
          <p:cNvPr id="11" name="Group 10"/>
          <p:cNvGrpSpPr/>
          <p:nvPr/>
        </p:nvGrpSpPr>
        <p:grpSpPr>
          <a:xfrm>
            <a:off x="542923" y="3467968"/>
            <a:ext cx="8058154" cy="1482424"/>
            <a:chOff x="542923" y="1849761"/>
            <a:chExt cx="8058154" cy="693935"/>
          </a:xfrm>
        </p:grpSpPr>
        <p:sp>
          <p:nvSpPr>
            <p:cNvPr id="12" name="Rectangle 11"/>
            <p:cNvSpPr/>
            <p:nvPr/>
          </p:nvSpPr>
          <p:spPr>
            <a:xfrm>
              <a:off x="542923" y="1849761"/>
              <a:ext cx="8058154" cy="693935"/>
            </a:xfrm>
            <a:prstGeom prst="rect">
              <a:avLst/>
            </a:prstGeom>
            <a:solidFill>
              <a:srgbClr val="F3ED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prstClr val="white"/>
                </a:solidFill>
              </a:endParaRPr>
            </a:p>
          </p:txBody>
        </p:sp>
        <p:sp>
          <p:nvSpPr>
            <p:cNvPr id="13" name="TextBox 12"/>
            <p:cNvSpPr txBox="1"/>
            <p:nvPr/>
          </p:nvSpPr>
          <p:spPr>
            <a:xfrm>
              <a:off x="633045" y="1991779"/>
              <a:ext cx="7807571" cy="388997"/>
            </a:xfrm>
            <a:prstGeom prst="rect">
              <a:avLst/>
            </a:prstGeom>
            <a:solidFill>
              <a:srgbClr val="F3EDE7"/>
            </a:solidFill>
          </p:spPr>
          <p:txBody>
            <a:bodyPr wrap="square" rtlCol="0" anchor="ctr">
              <a:spAutoFit/>
            </a:bodyPr>
            <a:lstStyle/>
            <a:p>
              <a:r>
                <a:rPr lang="en-US" sz="2400" b="1" i="1" dirty="0">
                  <a:solidFill>
                    <a:srgbClr val="323542"/>
                  </a:solidFill>
                </a:rPr>
                <a:t>Milo’s feisty boxer </a:t>
              </a:r>
              <a:r>
                <a:rPr lang="en-US" sz="2400" b="1" dirty="0">
                  <a:solidFill>
                    <a:srgbClr val="323542"/>
                  </a:solidFill>
                </a:rPr>
                <a:t>puppy</a:t>
              </a:r>
              <a:r>
                <a:rPr lang="en-US" sz="2400" dirty="0">
                  <a:solidFill>
                    <a:srgbClr val="323542"/>
                  </a:solidFill>
                </a:rPr>
                <a:t> furiously raced after Fluffy, Angeline’s grouchy cat.</a:t>
              </a:r>
            </a:p>
          </p:txBody>
        </p:sp>
      </p:grpSp>
    </p:spTree>
    <p:extLst>
      <p:ext uri="{BB962C8B-B14F-4D97-AF65-F5344CB8AC3E}">
        <p14:creationId xmlns:p14="http://schemas.microsoft.com/office/powerpoint/2010/main" val="41027045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Vivid Words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prstClr val="white"/>
                  </a:solidFill>
                  <a:latin typeface="Century Gothic" panose="020B0502020202020204" pitchFamily="34" charset="0"/>
                </a:rPr>
                <a:t>HAWKES</a:t>
              </a:r>
              <a:r>
                <a:rPr lang="en-US" sz="2800">
                  <a:solidFill>
                    <a:prstClr val="white"/>
                  </a:solidFill>
                  <a:latin typeface="Century Gothic" panose="020B0502020202020204" pitchFamily="34" charset="0"/>
                </a:rPr>
                <a:t> LEARNING</a:t>
              </a:r>
            </a:p>
          </p:txBody>
        </p:sp>
      </p:grpSp>
      <p:sp>
        <p:nvSpPr>
          <p:cNvPr id="7" name="Rectangle 6"/>
          <p:cNvSpPr/>
          <p:nvPr/>
        </p:nvSpPr>
        <p:spPr>
          <a:xfrm>
            <a:off x="0" y="5642793"/>
            <a:ext cx="9144000" cy="121520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black">
                  <a:lumMod val="75000"/>
                  <a:lumOff val="25000"/>
                </a:prstClr>
              </a:solidFill>
            </a:endParaRPr>
          </a:p>
        </p:txBody>
      </p:sp>
      <p:cxnSp>
        <p:nvCxnSpPr>
          <p:cNvPr id="55" name="Straight Connector 54"/>
          <p:cNvCxnSpPr/>
          <p:nvPr/>
        </p:nvCxnSpPr>
        <p:spPr>
          <a:xfrm>
            <a:off x="357187"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542923" y="1849761"/>
            <a:ext cx="8058154" cy="1482424"/>
            <a:chOff x="542923" y="1849761"/>
            <a:chExt cx="8058154" cy="693935"/>
          </a:xfrm>
        </p:grpSpPr>
        <p:sp>
          <p:nvSpPr>
            <p:cNvPr id="9" name="Rectangle 8"/>
            <p:cNvSpPr/>
            <p:nvPr/>
          </p:nvSpPr>
          <p:spPr>
            <a:xfrm>
              <a:off x="542923" y="1849761"/>
              <a:ext cx="8058154" cy="693935"/>
            </a:xfrm>
            <a:prstGeom prst="rect">
              <a:avLst/>
            </a:prstGeom>
            <a:solidFill>
              <a:srgbClr val="F3ED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prstClr val="white"/>
                </a:solidFill>
              </a:endParaRPr>
            </a:p>
          </p:txBody>
        </p:sp>
        <p:sp>
          <p:nvSpPr>
            <p:cNvPr id="10" name="TextBox 9"/>
            <p:cNvSpPr txBox="1"/>
            <p:nvPr/>
          </p:nvSpPr>
          <p:spPr>
            <a:xfrm>
              <a:off x="633045" y="2078222"/>
              <a:ext cx="7807571" cy="216109"/>
            </a:xfrm>
            <a:prstGeom prst="rect">
              <a:avLst/>
            </a:prstGeom>
            <a:solidFill>
              <a:srgbClr val="F3EDE7"/>
            </a:solidFill>
          </p:spPr>
          <p:txBody>
            <a:bodyPr wrap="square" rtlCol="0" anchor="ctr">
              <a:spAutoFit/>
            </a:bodyPr>
            <a:lstStyle/>
            <a:p>
              <a:r>
                <a:rPr lang="en-US" sz="2400" strike="sngStrike" dirty="0">
                  <a:solidFill>
                    <a:srgbClr val="323542"/>
                  </a:solidFill>
                </a:rPr>
                <a:t>The dog ran after the cat.</a:t>
              </a:r>
            </a:p>
          </p:txBody>
        </p:sp>
      </p:grpSp>
      <p:grpSp>
        <p:nvGrpSpPr>
          <p:cNvPr id="11" name="Group 10"/>
          <p:cNvGrpSpPr/>
          <p:nvPr/>
        </p:nvGrpSpPr>
        <p:grpSpPr>
          <a:xfrm>
            <a:off x="542923" y="3467968"/>
            <a:ext cx="8058154" cy="1482424"/>
            <a:chOff x="542923" y="1849761"/>
            <a:chExt cx="8058154" cy="693935"/>
          </a:xfrm>
        </p:grpSpPr>
        <p:sp>
          <p:nvSpPr>
            <p:cNvPr id="12" name="Rectangle 11"/>
            <p:cNvSpPr/>
            <p:nvPr/>
          </p:nvSpPr>
          <p:spPr>
            <a:xfrm>
              <a:off x="542923" y="1849761"/>
              <a:ext cx="8058154" cy="693935"/>
            </a:xfrm>
            <a:prstGeom prst="rect">
              <a:avLst/>
            </a:prstGeom>
            <a:solidFill>
              <a:srgbClr val="F3ED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prstClr val="white"/>
                </a:solidFill>
              </a:endParaRPr>
            </a:p>
          </p:txBody>
        </p:sp>
        <p:sp>
          <p:nvSpPr>
            <p:cNvPr id="13" name="TextBox 12"/>
            <p:cNvSpPr txBox="1"/>
            <p:nvPr/>
          </p:nvSpPr>
          <p:spPr>
            <a:xfrm>
              <a:off x="633045" y="1991779"/>
              <a:ext cx="7807571" cy="388997"/>
            </a:xfrm>
            <a:prstGeom prst="rect">
              <a:avLst/>
            </a:prstGeom>
            <a:solidFill>
              <a:srgbClr val="F3EDE7"/>
            </a:solidFill>
          </p:spPr>
          <p:txBody>
            <a:bodyPr wrap="square" rtlCol="0" anchor="ctr">
              <a:spAutoFit/>
            </a:bodyPr>
            <a:lstStyle/>
            <a:p>
              <a:r>
                <a:rPr lang="en-US" sz="2400" dirty="0">
                  <a:solidFill>
                    <a:srgbClr val="323542"/>
                  </a:solidFill>
                </a:rPr>
                <a:t>Milo’s feisty boxer puppy furiously</a:t>
              </a:r>
              <a:r>
                <a:rPr lang="en-US" sz="2400" b="1" dirty="0">
                  <a:solidFill>
                    <a:srgbClr val="323542"/>
                  </a:solidFill>
                </a:rPr>
                <a:t> raced </a:t>
              </a:r>
              <a:r>
                <a:rPr lang="en-US" sz="2400" dirty="0">
                  <a:solidFill>
                    <a:srgbClr val="323542"/>
                  </a:solidFill>
                </a:rPr>
                <a:t>after Fluffy, Angeline’s grouchy cat.</a:t>
              </a:r>
            </a:p>
          </p:txBody>
        </p:sp>
      </p:grpSp>
    </p:spTree>
    <p:extLst>
      <p:ext uri="{BB962C8B-B14F-4D97-AF65-F5344CB8AC3E}">
        <p14:creationId xmlns:p14="http://schemas.microsoft.com/office/powerpoint/2010/main" val="36778542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Vivid Words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prstClr val="white"/>
                  </a:solidFill>
                  <a:latin typeface="Century Gothic" panose="020B0502020202020204" pitchFamily="34" charset="0"/>
                </a:rPr>
                <a:t>HAWKES</a:t>
              </a:r>
              <a:r>
                <a:rPr lang="en-US" sz="2800">
                  <a:solidFill>
                    <a:prstClr val="white"/>
                  </a:solidFill>
                  <a:latin typeface="Century Gothic" panose="020B0502020202020204" pitchFamily="34" charset="0"/>
                </a:rPr>
                <a:t> LEARNING</a:t>
              </a:r>
            </a:p>
          </p:txBody>
        </p:sp>
      </p:grpSp>
      <p:sp>
        <p:nvSpPr>
          <p:cNvPr id="7" name="Rectangle 6"/>
          <p:cNvSpPr/>
          <p:nvPr/>
        </p:nvSpPr>
        <p:spPr>
          <a:xfrm>
            <a:off x="0" y="5642793"/>
            <a:ext cx="9144000" cy="121520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black">
                  <a:lumMod val="75000"/>
                  <a:lumOff val="25000"/>
                </a:prstClr>
              </a:solidFill>
            </a:endParaRPr>
          </a:p>
        </p:txBody>
      </p:sp>
      <p:cxnSp>
        <p:nvCxnSpPr>
          <p:cNvPr id="55" name="Straight Connector 54"/>
          <p:cNvCxnSpPr/>
          <p:nvPr/>
        </p:nvCxnSpPr>
        <p:spPr>
          <a:xfrm>
            <a:off x="357187"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542923" y="1849761"/>
            <a:ext cx="8058154" cy="1482424"/>
            <a:chOff x="542923" y="1849761"/>
            <a:chExt cx="8058154" cy="693935"/>
          </a:xfrm>
        </p:grpSpPr>
        <p:sp>
          <p:nvSpPr>
            <p:cNvPr id="9" name="Rectangle 8"/>
            <p:cNvSpPr/>
            <p:nvPr/>
          </p:nvSpPr>
          <p:spPr>
            <a:xfrm>
              <a:off x="542923" y="1849761"/>
              <a:ext cx="8058154" cy="693935"/>
            </a:xfrm>
            <a:prstGeom prst="rect">
              <a:avLst/>
            </a:prstGeom>
            <a:solidFill>
              <a:srgbClr val="F3ED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prstClr val="white"/>
                </a:solidFill>
              </a:endParaRPr>
            </a:p>
          </p:txBody>
        </p:sp>
        <p:sp>
          <p:nvSpPr>
            <p:cNvPr id="10" name="TextBox 9"/>
            <p:cNvSpPr txBox="1"/>
            <p:nvPr/>
          </p:nvSpPr>
          <p:spPr>
            <a:xfrm>
              <a:off x="633045" y="2078222"/>
              <a:ext cx="7807571" cy="216109"/>
            </a:xfrm>
            <a:prstGeom prst="rect">
              <a:avLst/>
            </a:prstGeom>
            <a:solidFill>
              <a:srgbClr val="F3EDE7"/>
            </a:solidFill>
          </p:spPr>
          <p:txBody>
            <a:bodyPr wrap="square" rtlCol="0" anchor="ctr">
              <a:spAutoFit/>
            </a:bodyPr>
            <a:lstStyle/>
            <a:p>
              <a:r>
                <a:rPr lang="en-US" sz="2400" strike="sngStrike" dirty="0">
                  <a:solidFill>
                    <a:srgbClr val="323542"/>
                  </a:solidFill>
                </a:rPr>
                <a:t>The dog ran after the cat.</a:t>
              </a:r>
            </a:p>
          </p:txBody>
        </p:sp>
      </p:grpSp>
      <p:grpSp>
        <p:nvGrpSpPr>
          <p:cNvPr id="11" name="Group 10"/>
          <p:cNvGrpSpPr/>
          <p:nvPr/>
        </p:nvGrpSpPr>
        <p:grpSpPr>
          <a:xfrm>
            <a:off x="542923" y="3467968"/>
            <a:ext cx="8058154" cy="1482424"/>
            <a:chOff x="542923" y="1849761"/>
            <a:chExt cx="8058154" cy="693935"/>
          </a:xfrm>
        </p:grpSpPr>
        <p:sp>
          <p:nvSpPr>
            <p:cNvPr id="12" name="Rectangle 11"/>
            <p:cNvSpPr/>
            <p:nvPr/>
          </p:nvSpPr>
          <p:spPr>
            <a:xfrm>
              <a:off x="542923" y="1849761"/>
              <a:ext cx="8058154" cy="693935"/>
            </a:xfrm>
            <a:prstGeom prst="rect">
              <a:avLst/>
            </a:prstGeom>
            <a:solidFill>
              <a:srgbClr val="F3ED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prstClr val="white"/>
                </a:solidFill>
              </a:endParaRPr>
            </a:p>
          </p:txBody>
        </p:sp>
        <p:sp>
          <p:nvSpPr>
            <p:cNvPr id="13" name="TextBox 12"/>
            <p:cNvSpPr txBox="1"/>
            <p:nvPr/>
          </p:nvSpPr>
          <p:spPr>
            <a:xfrm>
              <a:off x="633045" y="1991779"/>
              <a:ext cx="7807571" cy="388997"/>
            </a:xfrm>
            <a:prstGeom prst="rect">
              <a:avLst/>
            </a:prstGeom>
            <a:solidFill>
              <a:srgbClr val="F3EDE7"/>
            </a:solidFill>
          </p:spPr>
          <p:txBody>
            <a:bodyPr wrap="square" rtlCol="0" anchor="ctr">
              <a:spAutoFit/>
            </a:bodyPr>
            <a:lstStyle/>
            <a:p>
              <a:r>
                <a:rPr lang="en-US" sz="2400" dirty="0">
                  <a:solidFill>
                    <a:srgbClr val="323542"/>
                  </a:solidFill>
                </a:rPr>
                <a:t>Milo’s feisty boxer puppy </a:t>
              </a:r>
              <a:r>
                <a:rPr lang="en-US" sz="2400" b="1" i="1" dirty="0">
                  <a:solidFill>
                    <a:srgbClr val="323542"/>
                  </a:solidFill>
                </a:rPr>
                <a:t>furiously</a:t>
              </a:r>
              <a:r>
                <a:rPr lang="en-US" sz="2400" b="1" dirty="0">
                  <a:solidFill>
                    <a:srgbClr val="323542"/>
                  </a:solidFill>
                </a:rPr>
                <a:t> raced </a:t>
              </a:r>
              <a:r>
                <a:rPr lang="en-US" sz="2400" dirty="0">
                  <a:solidFill>
                    <a:srgbClr val="323542"/>
                  </a:solidFill>
                </a:rPr>
                <a:t>after Fluffy, Angeline’s grouchy cat.</a:t>
              </a:r>
            </a:p>
          </p:txBody>
        </p:sp>
      </p:grpSp>
    </p:spTree>
    <p:extLst>
      <p:ext uri="{BB962C8B-B14F-4D97-AF65-F5344CB8AC3E}">
        <p14:creationId xmlns:p14="http://schemas.microsoft.com/office/powerpoint/2010/main" val="10887609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Vivid Words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prstClr val="white"/>
                  </a:solidFill>
                  <a:latin typeface="Century Gothic" panose="020B0502020202020204" pitchFamily="34" charset="0"/>
                </a:rPr>
                <a:t>HAWKES</a:t>
              </a:r>
              <a:r>
                <a:rPr lang="en-US" sz="2800">
                  <a:solidFill>
                    <a:prstClr val="white"/>
                  </a:solidFill>
                  <a:latin typeface="Century Gothic" panose="020B0502020202020204" pitchFamily="34" charset="0"/>
                </a:rPr>
                <a:t> LEARNING</a:t>
              </a:r>
            </a:p>
          </p:txBody>
        </p:sp>
      </p:grpSp>
      <p:sp>
        <p:nvSpPr>
          <p:cNvPr id="7" name="Rectangle 6"/>
          <p:cNvSpPr/>
          <p:nvPr/>
        </p:nvSpPr>
        <p:spPr>
          <a:xfrm>
            <a:off x="0" y="5642793"/>
            <a:ext cx="9144000" cy="121520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black">
                  <a:lumMod val="75000"/>
                  <a:lumOff val="25000"/>
                </a:prstClr>
              </a:solidFill>
            </a:endParaRPr>
          </a:p>
        </p:txBody>
      </p:sp>
      <p:cxnSp>
        <p:nvCxnSpPr>
          <p:cNvPr id="55" name="Straight Connector 54"/>
          <p:cNvCxnSpPr/>
          <p:nvPr/>
        </p:nvCxnSpPr>
        <p:spPr>
          <a:xfrm>
            <a:off x="357187"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542923" y="1849761"/>
            <a:ext cx="8058154" cy="1482424"/>
            <a:chOff x="542923" y="1849761"/>
            <a:chExt cx="8058154" cy="693935"/>
          </a:xfrm>
        </p:grpSpPr>
        <p:sp>
          <p:nvSpPr>
            <p:cNvPr id="9" name="Rectangle 8"/>
            <p:cNvSpPr/>
            <p:nvPr/>
          </p:nvSpPr>
          <p:spPr>
            <a:xfrm>
              <a:off x="542923" y="1849761"/>
              <a:ext cx="8058154" cy="693935"/>
            </a:xfrm>
            <a:prstGeom prst="rect">
              <a:avLst/>
            </a:prstGeom>
            <a:solidFill>
              <a:srgbClr val="F3ED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prstClr val="white"/>
                </a:solidFill>
              </a:endParaRPr>
            </a:p>
          </p:txBody>
        </p:sp>
        <p:sp>
          <p:nvSpPr>
            <p:cNvPr id="10" name="TextBox 9"/>
            <p:cNvSpPr txBox="1"/>
            <p:nvPr/>
          </p:nvSpPr>
          <p:spPr>
            <a:xfrm>
              <a:off x="633045" y="2078222"/>
              <a:ext cx="7807571" cy="216109"/>
            </a:xfrm>
            <a:prstGeom prst="rect">
              <a:avLst/>
            </a:prstGeom>
            <a:solidFill>
              <a:srgbClr val="F3EDE7"/>
            </a:solidFill>
          </p:spPr>
          <p:txBody>
            <a:bodyPr wrap="square" rtlCol="0" anchor="ctr">
              <a:spAutoFit/>
            </a:bodyPr>
            <a:lstStyle/>
            <a:p>
              <a:r>
                <a:rPr lang="en-US" sz="2400" strike="sngStrike" dirty="0">
                  <a:solidFill>
                    <a:srgbClr val="323542"/>
                  </a:solidFill>
                </a:rPr>
                <a:t>The dog ran after the cat.</a:t>
              </a:r>
            </a:p>
          </p:txBody>
        </p:sp>
      </p:grpSp>
      <p:grpSp>
        <p:nvGrpSpPr>
          <p:cNvPr id="11" name="Group 10"/>
          <p:cNvGrpSpPr/>
          <p:nvPr/>
        </p:nvGrpSpPr>
        <p:grpSpPr>
          <a:xfrm>
            <a:off x="542923" y="3467968"/>
            <a:ext cx="8058154" cy="1482424"/>
            <a:chOff x="542923" y="1849761"/>
            <a:chExt cx="8058154" cy="693935"/>
          </a:xfrm>
        </p:grpSpPr>
        <p:sp>
          <p:nvSpPr>
            <p:cNvPr id="12" name="Rectangle 11"/>
            <p:cNvSpPr/>
            <p:nvPr/>
          </p:nvSpPr>
          <p:spPr>
            <a:xfrm>
              <a:off x="542923" y="1849761"/>
              <a:ext cx="8058154" cy="693935"/>
            </a:xfrm>
            <a:prstGeom prst="rect">
              <a:avLst/>
            </a:prstGeom>
            <a:solidFill>
              <a:srgbClr val="F3ED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prstClr val="white"/>
                </a:solidFill>
              </a:endParaRPr>
            </a:p>
          </p:txBody>
        </p:sp>
        <p:sp>
          <p:nvSpPr>
            <p:cNvPr id="13" name="TextBox 12"/>
            <p:cNvSpPr txBox="1"/>
            <p:nvPr/>
          </p:nvSpPr>
          <p:spPr>
            <a:xfrm>
              <a:off x="633045" y="1991779"/>
              <a:ext cx="7807571" cy="388997"/>
            </a:xfrm>
            <a:prstGeom prst="rect">
              <a:avLst/>
            </a:prstGeom>
            <a:solidFill>
              <a:srgbClr val="F3EDE7"/>
            </a:solidFill>
          </p:spPr>
          <p:txBody>
            <a:bodyPr wrap="square" rtlCol="0" anchor="ctr">
              <a:spAutoFit/>
            </a:bodyPr>
            <a:lstStyle/>
            <a:p>
              <a:r>
                <a:rPr lang="en-US" sz="2400" dirty="0">
                  <a:solidFill>
                    <a:srgbClr val="323542"/>
                  </a:solidFill>
                </a:rPr>
                <a:t>Milo’s feisty boxer puppy furiously raced after </a:t>
              </a:r>
              <a:r>
                <a:rPr lang="en-US" sz="2400" b="1" dirty="0">
                  <a:solidFill>
                    <a:srgbClr val="323542"/>
                  </a:solidFill>
                </a:rPr>
                <a:t>Fluffy</a:t>
              </a:r>
              <a:r>
                <a:rPr lang="en-US" sz="2400" dirty="0">
                  <a:solidFill>
                    <a:srgbClr val="323542"/>
                  </a:solidFill>
                </a:rPr>
                <a:t>, Angeline’s grouchy cat.</a:t>
              </a:r>
            </a:p>
          </p:txBody>
        </p:sp>
      </p:grpSp>
    </p:spTree>
    <p:extLst>
      <p:ext uri="{BB962C8B-B14F-4D97-AF65-F5344CB8AC3E}">
        <p14:creationId xmlns:p14="http://schemas.microsoft.com/office/powerpoint/2010/main" val="17030499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Vivid Words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prstClr val="white"/>
                  </a:solidFill>
                  <a:latin typeface="Century Gothic" panose="020B0502020202020204" pitchFamily="34" charset="0"/>
                </a:rPr>
                <a:t>HAWKES</a:t>
              </a:r>
              <a:r>
                <a:rPr lang="en-US" sz="2800">
                  <a:solidFill>
                    <a:prstClr val="white"/>
                  </a:solidFill>
                  <a:latin typeface="Century Gothic" panose="020B0502020202020204" pitchFamily="34" charset="0"/>
                </a:rPr>
                <a:t> LEARNING</a:t>
              </a:r>
            </a:p>
          </p:txBody>
        </p:sp>
      </p:grpSp>
      <p:sp>
        <p:nvSpPr>
          <p:cNvPr id="7" name="Rectangle 6"/>
          <p:cNvSpPr/>
          <p:nvPr/>
        </p:nvSpPr>
        <p:spPr>
          <a:xfrm>
            <a:off x="0" y="5642793"/>
            <a:ext cx="9144000" cy="121520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black">
                  <a:lumMod val="75000"/>
                  <a:lumOff val="25000"/>
                </a:prstClr>
              </a:solidFill>
            </a:endParaRPr>
          </a:p>
        </p:txBody>
      </p:sp>
      <p:cxnSp>
        <p:nvCxnSpPr>
          <p:cNvPr id="55" name="Straight Connector 54"/>
          <p:cNvCxnSpPr/>
          <p:nvPr/>
        </p:nvCxnSpPr>
        <p:spPr>
          <a:xfrm>
            <a:off x="357187"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542923" y="1849761"/>
            <a:ext cx="8058154" cy="1482424"/>
            <a:chOff x="542923" y="1849761"/>
            <a:chExt cx="8058154" cy="693935"/>
          </a:xfrm>
        </p:grpSpPr>
        <p:sp>
          <p:nvSpPr>
            <p:cNvPr id="9" name="Rectangle 8"/>
            <p:cNvSpPr/>
            <p:nvPr/>
          </p:nvSpPr>
          <p:spPr>
            <a:xfrm>
              <a:off x="542923" y="1849761"/>
              <a:ext cx="8058154" cy="693935"/>
            </a:xfrm>
            <a:prstGeom prst="rect">
              <a:avLst/>
            </a:prstGeom>
            <a:solidFill>
              <a:srgbClr val="F3ED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prstClr val="white"/>
                </a:solidFill>
              </a:endParaRPr>
            </a:p>
          </p:txBody>
        </p:sp>
        <p:sp>
          <p:nvSpPr>
            <p:cNvPr id="10" name="TextBox 9"/>
            <p:cNvSpPr txBox="1"/>
            <p:nvPr/>
          </p:nvSpPr>
          <p:spPr>
            <a:xfrm>
              <a:off x="633045" y="2078222"/>
              <a:ext cx="7807571" cy="216109"/>
            </a:xfrm>
            <a:prstGeom prst="rect">
              <a:avLst/>
            </a:prstGeom>
            <a:solidFill>
              <a:srgbClr val="F3EDE7"/>
            </a:solidFill>
          </p:spPr>
          <p:txBody>
            <a:bodyPr wrap="square" rtlCol="0" anchor="ctr">
              <a:spAutoFit/>
            </a:bodyPr>
            <a:lstStyle/>
            <a:p>
              <a:r>
                <a:rPr lang="en-US" sz="2400" strike="sngStrike" dirty="0">
                  <a:solidFill>
                    <a:srgbClr val="323542"/>
                  </a:solidFill>
                </a:rPr>
                <a:t>The dog ran after the cat.</a:t>
              </a:r>
            </a:p>
          </p:txBody>
        </p:sp>
      </p:grpSp>
      <p:grpSp>
        <p:nvGrpSpPr>
          <p:cNvPr id="11" name="Group 10"/>
          <p:cNvGrpSpPr/>
          <p:nvPr/>
        </p:nvGrpSpPr>
        <p:grpSpPr>
          <a:xfrm>
            <a:off x="542923" y="3467968"/>
            <a:ext cx="8058154" cy="1482424"/>
            <a:chOff x="542923" y="1849761"/>
            <a:chExt cx="8058154" cy="693935"/>
          </a:xfrm>
        </p:grpSpPr>
        <p:sp>
          <p:nvSpPr>
            <p:cNvPr id="12" name="Rectangle 11"/>
            <p:cNvSpPr/>
            <p:nvPr/>
          </p:nvSpPr>
          <p:spPr>
            <a:xfrm>
              <a:off x="542923" y="1849761"/>
              <a:ext cx="8058154" cy="693935"/>
            </a:xfrm>
            <a:prstGeom prst="rect">
              <a:avLst/>
            </a:prstGeom>
            <a:solidFill>
              <a:srgbClr val="F3ED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prstClr val="white"/>
                </a:solidFill>
              </a:endParaRPr>
            </a:p>
          </p:txBody>
        </p:sp>
        <p:sp>
          <p:nvSpPr>
            <p:cNvPr id="13" name="TextBox 12"/>
            <p:cNvSpPr txBox="1"/>
            <p:nvPr/>
          </p:nvSpPr>
          <p:spPr>
            <a:xfrm>
              <a:off x="633045" y="1991779"/>
              <a:ext cx="7807571" cy="388997"/>
            </a:xfrm>
            <a:prstGeom prst="rect">
              <a:avLst/>
            </a:prstGeom>
            <a:solidFill>
              <a:srgbClr val="F3EDE7"/>
            </a:solidFill>
          </p:spPr>
          <p:txBody>
            <a:bodyPr wrap="square" rtlCol="0" anchor="ctr">
              <a:spAutoFit/>
            </a:bodyPr>
            <a:lstStyle/>
            <a:p>
              <a:r>
                <a:rPr lang="en-US" sz="2400" dirty="0">
                  <a:solidFill>
                    <a:srgbClr val="323542"/>
                  </a:solidFill>
                </a:rPr>
                <a:t>Milo’s feisty boxer puppy furiously raced after </a:t>
              </a:r>
              <a:r>
                <a:rPr lang="en-US" sz="2400" b="1" dirty="0">
                  <a:solidFill>
                    <a:srgbClr val="323542"/>
                  </a:solidFill>
                </a:rPr>
                <a:t>Fluffy</a:t>
              </a:r>
              <a:r>
                <a:rPr lang="en-US" sz="2400" dirty="0">
                  <a:solidFill>
                    <a:srgbClr val="323542"/>
                  </a:solidFill>
                </a:rPr>
                <a:t>, </a:t>
              </a:r>
              <a:r>
                <a:rPr lang="en-US" sz="2400" b="1" i="1" dirty="0">
                  <a:solidFill>
                    <a:srgbClr val="323542"/>
                  </a:solidFill>
                </a:rPr>
                <a:t>Angeline’s grouchy cat</a:t>
              </a:r>
              <a:r>
                <a:rPr lang="en-US" sz="2400" dirty="0">
                  <a:solidFill>
                    <a:srgbClr val="323542"/>
                  </a:solidFill>
                </a:rPr>
                <a:t>.</a:t>
              </a:r>
            </a:p>
          </p:txBody>
        </p:sp>
      </p:grpSp>
    </p:spTree>
    <p:extLst>
      <p:ext uri="{BB962C8B-B14F-4D97-AF65-F5344CB8AC3E}">
        <p14:creationId xmlns:p14="http://schemas.microsoft.com/office/powerpoint/2010/main" val="2329643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335168"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12" name="Rectangle 11"/>
          <p:cNvSpPr/>
          <p:nvPr/>
        </p:nvSpPr>
        <p:spPr>
          <a:xfrm>
            <a:off x="0" y="5642793"/>
            <a:ext cx="9144000" cy="121520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black">
                  <a:lumMod val="75000"/>
                  <a:lumOff val="25000"/>
                </a:prstClr>
              </a:solidFill>
            </a:endParaRPr>
          </a:p>
        </p:txBody>
      </p:sp>
      <p:sp>
        <p:nvSpPr>
          <p:cNvPr id="5" name="TextBox 4"/>
          <p:cNvSpPr txBox="1"/>
          <p:nvPr/>
        </p:nvSpPr>
        <p:spPr>
          <a:xfrm>
            <a:off x="0" y="1410226"/>
            <a:ext cx="9144000" cy="1200329"/>
          </a:xfrm>
          <a:prstGeom prst="rect">
            <a:avLst/>
          </a:prstGeom>
          <a:noFill/>
        </p:spPr>
        <p:txBody>
          <a:bodyPr wrap="square" rtlCol="0">
            <a:spAutoFit/>
          </a:bodyPr>
          <a:lstStyle/>
          <a:p>
            <a:pPr algn="ctr"/>
            <a:r>
              <a:rPr lang="en-US" sz="7200" b="1" dirty="0">
                <a:solidFill>
                  <a:prstClr val="white"/>
                </a:solidFill>
                <a:latin typeface="Century Gothic" panose="020B0502020202020204" pitchFamily="34" charset="0"/>
              </a:rPr>
              <a:t>HAWKES</a:t>
            </a:r>
            <a:r>
              <a:rPr lang="en-US" sz="7200" dirty="0">
                <a:solidFill>
                  <a:prstClr val="white"/>
                </a:solidFill>
                <a:latin typeface="Century Gothic" panose="020B0502020202020204" pitchFamily="34" charset="0"/>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57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42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93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244065" y="3050910"/>
            <a:ext cx="609600" cy="609600"/>
          </a:xfrm>
          <a:prstGeom prst="rect">
            <a:avLst/>
          </a:prstGeom>
        </p:spPr>
      </p:pic>
    </p:spTree>
    <p:extLst>
      <p:ext uri="{BB962C8B-B14F-4D97-AF65-F5344CB8AC3E}">
        <p14:creationId xmlns:p14="http://schemas.microsoft.com/office/powerpoint/2010/main" val="32640313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Choosing Clear, Concise, and Vivid Words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sp>
        <p:nvSpPr>
          <p:cNvPr id="7" name="Rectangle 6"/>
          <p:cNvSpPr/>
          <p:nvPr/>
        </p:nvSpPr>
        <p:spPr>
          <a:xfrm>
            <a:off x="0" y="5642793"/>
            <a:ext cx="9144000" cy="121520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cxnSp>
        <p:nvCxnSpPr>
          <p:cNvPr id="55" name="Straight Connector 54"/>
          <p:cNvCxnSpPr/>
          <p:nvPr/>
        </p:nvCxnSpPr>
        <p:spPr>
          <a:xfrm>
            <a:off x="357187"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3" name="Group 22"/>
          <p:cNvGrpSpPr/>
          <p:nvPr/>
        </p:nvGrpSpPr>
        <p:grpSpPr>
          <a:xfrm>
            <a:off x="542922" y="4074805"/>
            <a:ext cx="8058154" cy="1067579"/>
            <a:chOff x="542923" y="1736761"/>
            <a:chExt cx="8058154" cy="806935"/>
          </a:xfrm>
          <a:solidFill>
            <a:srgbClr val="C7D4CB"/>
          </a:solidFill>
        </p:grpSpPr>
        <p:sp>
          <p:nvSpPr>
            <p:cNvPr id="24" name="Rectangle 23"/>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25" name="TextBox 24"/>
            <p:cNvSpPr txBox="1"/>
            <p:nvPr/>
          </p:nvSpPr>
          <p:spPr>
            <a:xfrm>
              <a:off x="633045" y="1939780"/>
              <a:ext cx="7807571" cy="395478"/>
            </a:xfrm>
            <a:prstGeom prst="rect">
              <a:avLst/>
            </a:prstGeom>
            <a:grpFill/>
          </p:spPr>
          <p:txBody>
            <a:bodyPr wrap="square" rtlCol="0">
              <a:spAutoFit/>
            </a:bodyPr>
            <a:lstStyle/>
            <a:p>
              <a:r>
                <a:rPr lang="en-US" sz="2800" dirty="0"/>
                <a:t>Vivid Words</a:t>
              </a:r>
            </a:p>
          </p:txBody>
        </p:sp>
      </p:grpSp>
      <p:grpSp>
        <p:nvGrpSpPr>
          <p:cNvPr id="31" name="Group 30"/>
          <p:cNvGrpSpPr/>
          <p:nvPr/>
        </p:nvGrpSpPr>
        <p:grpSpPr>
          <a:xfrm>
            <a:off x="542922" y="2828357"/>
            <a:ext cx="8058154" cy="1067579"/>
            <a:chOff x="542923" y="1736761"/>
            <a:chExt cx="8058154" cy="806935"/>
          </a:xfrm>
          <a:solidFill>
            <a:srgbClr val="C7D4CB"/>
          </a:solidFill>
        </p:grpSpPr>
        <p:sp>
          <p:nvSpPr>
            <p:cNvPr id="32" name="Rectangle 31"/>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tx1"/>
                </a:solidFill>
              </a:endParaRPr>
            </a:p>
          </p:txBody>
        </p:sp>
        <p:sp>
          <p:nvSpPr>
            <p:cNvPr id="33" name="TextBox 32"/>
            <p:cNvSpPr txBox="1"/>
            <p:nvPr/>
          </p:nvSpPr>
          <p:spPr>
            <a:xfrm>
              <a:off x="633045" y="1960375"/>
              <a:ext cx="7807571" cy="395478"/>
            </a:xfrm>
            <a:prstGeom prst="rect">
              <a:avLst/>
            </a:prstGeom>
            <a:grpFill/>
          </p:spPr>
          <p:txBody>
            <a:bodyPr wrap="square" rtlCol="0">
              <a:spAutoFit/>
            </a:bodyPr>
            <a:lstStyle/>
            <a:p>
              <a:r>
                <a:rPr lang="en-US" sz="2800" dirty="0"/>
                <a:t>Concise Words</a:t>
              </a:r>
            </a:p>
          </p:txBody>
        </p:sp>
      </p:grpSp>
      <p:grpSp>
        <p:nvGrpSpPr>
          <p:cNvPr id="34" name="Group 33"/>
          <p:cNvGrpSpPr/>
          <p:nvPr/>
        </p:nvGrpSpPr>
        <p:grpSpPr>
          <a:xfrm>
            <a:off x="542922" y="1579036"/>
            <a:ext cx="8058154" cy="1067579"/>
            <a:chOff x="542923" y="1736761"/>
            <a:chExt cx="8058154" cy="806935"/>
          </a:xfrm>
          <a:solidFill>
            <a:srgbClr val="C7D4CB"/>
          </a:solidFill>
        </p:grpSpPr>
        <p:sp>
          <p:nvSpPr>
            <p:cNvPr id="35" name="Rectangle 34"/>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tx1"/>
                </a:solidFill>
              </a:endParaRPr>
            </a:p>
          </p:txBody>
        </p:sp>
        <p:sp>
          <p:nvSpPr>
            <p:cNvPr id="36" name="TextBox 35"/>
            <p:cNvSpPr txBox="1"/>
            <p:nvPr/>
          </p:nvSpPr>
          <p:spPr>
            <a:xfrm>
              <a:off x="633045" y="1925546"/>
              <a:ext cx="7807571" cy="395478"/>
            </a:xfrm>
            <a:prstGeom prst="rect">
              <a:avLst/>
            </a:prstGeom>
            <a:grpFill/>
          </p:spPr>
          <p:txBody>
            <a:bodyPr wrap="square" rtlCol="0">
              <a:spAutoFit/>
            </a:bodyPr>
            <a:lstStyle/>
            <a:p>
              <a:r>
                <a:rPr lang="en-US" sz="2800" dirty="0"/>
                <a:t>Clear Words</a:t>
              </a:r>
            </a:p>
          </p:txBody>
        </p:sp>
      </p:grpSp>
    </p:spTree>
    <p:extLst>
      <p:ext uri="{BB962C8B-B14F-4D97-AF65-F5344CB8AC3E}">
        <p14:creationId xmlns:p14="http://schemas.microsoft.com/office/powerpoint/2010/main" val="35949642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Clear Words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sp>
        <p:nvSpPr>
          <p:cNvPr id="7" name="Rectangle 6"/>
          <p:cNvSpPr/>
          <p:nvPr/>
        </p:nvSpPr>
        <p:spPr>
          <a:xfrm>
            <a:off x="0" y="5642793"/>
            <a:ext cx="9144000" cy="121520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cxnSp>
        <p:nvCxnSpPr>
          <p:cNvPr id="55" name="Straight Connector 54"/>
          <p:cNvCxnSpPr/>
          <p:nvPr/>
        </p:nvCxnSpPr>
        <p:spPr>
          <a:xfrm>
            <a:off x="357187"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264252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Clear Words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sp>
        <p:nvSpPr>
          <p:cNvPr id="7" name="Rectangle 6"/>
          <p:cNvSpPr/>
          <p:nvPr/>
        </p:nvSpPr>
        <p:spPr>
          <a:xfrm>
            <a:off x="0" y="5642793"/>
            <a:ext cx="9144000" cy="121520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cxnSp>
        <p:nvCxnSpPr>
          <p:cNvPr id="55" name="Straight Connector 54"/>
          <p:cNvCxnSpPr/>
          <p:nvPr/>
        </p:nvCxnSpPr>
        <p:spPr>
          <a:xfrm>
            <a:off x="357187"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542923" y="1849761"/>
            <a:ext cx="8058154" cy="1482424"/>
            <a:chOff x="542923" y="1849761"/>
            <a:chExt cx="8058154" cy="693935"/>
          </a:xfrm>
        </p:grpSpPr>
        <p:sp>
          <p:nvSpPr>
            <p:cNvPr id="9" name="Rectangle 8"/>
            <p:cNvSpPr/>
            <p:nvPr/>
          </p:nvSpPr>
          <p:spPr>
            <a:xfrm>
              <a:off x="542923" y="1849761"/>
              <a:ext cx="8058154" cy="693935"/>
            </a:xfrm>
            <a:prstGeom prst="rect">
              <a:avLst/>
            </a:prstGeom>
            <a:solidFill>
              <a:srgbClr val="F3ED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10" name="TextBox 9"/>
            <p:cNvSpPr txBox="1"/>
            <p:nvPr/>
          </p:nvSpPr>
          <p:spPr>
            <a:xfrm>
              <a:off x="633045" y="1991778"/>
              <a:ext cx="7807571" cy="388997"/>
            </a:xfrm>
            <a:prstGeom prst="rect">
              <a:avLst/>
            </a:prstGeom>
            <a:solidFill>
              <a:srgbClr val="F3EDE7"/>
            </a:solidFill>
          </p:spPr>
          <p:txBody>
            <a:bodyPr wrap="square" rtlCol="0" anchor="ctr">
              <a:spAutoFit/>
            </a:bodyPr>
            <a:lstStyle/>
            <a:p>
              <a:r>
                <a:rPr lang="en-US" sz="2400" dirty="0">
                  <a:solidFill>
                    <a:srgbClr val="323542"/>
                  </a:solidFill>
                </a:rPr>
                <a:t>This stratagem will advocate tandem techniques to diminish building perpetuation expenditures. </a:t>
              </a:r>
            </a:p>
          </p:txBody>
        </p:sp>
      </p:grpSp>
    </p:spTree>
    <p:extLst>
      <p:ext uri="{BB962C8B-B14F-4D97-AF65-F5344CB8AC3E}">
        <p14:creationId xmlns:p14="http://schemas.microsoft.com/office/powerpoint/2010/main" val="34736378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Clear Words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sp>
        <p:nvSpPr>
          <p:cNvPr id="7" name="Rectangle 6"/>
          <p:cNvSpPr/>
          <p:nvPr/>
        </p:nvSpPr>
        <p:spPr>
          <a:xfrm>
            <a:off x="0" y="5642793"/>
            <a:ext cx="9144000" cy="121520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cxnSp>
        <p:nvCxnSpPr>
          <p:cNvPr id="55" name="Straight Connector 54"/>
          <p:cNvCxnSpPr/>
          <p:nvPr/>
        </p:nvCxnSpPr>
        <p:spPr>
          <a:xfrm>
            <a:off x="357187"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542923" y="1849761"/>
            <a:ext cx="8058154" cy="1482424"/>
            <a:chOff x="542923" y="1849761"/>
            <a:chExt cx="8058154" cy="693935"/>
          </a:xfrm>
        </p:grpSpPr>
        <p:sp>
          <p:nvSpPr>
            <p:cNvPr id="9" name="Rectangle 8"/>
            <p:cNvSpPr/>
            <p:nvPr/>
          </p:nvSpPr>
          <p:spPr>
            <a:xfrm>
              <a:off x="542923" y="1849761"/>
              <a:ext cx="8058154" cy="693935"/>
            </a:xfrm>
            <a:prstGeom prst="rect">
              <a:avLst/>
            </a:prstGeom>
            <a:solidFill>
              <a:srgbClr val="F3ED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10" name="TextBox 9"/>
            <p:cNvSpPr txBox="1"/>
            <p:nvPr/>
          </p:nvSpPr>
          <p:spPr>
            <a:xfrm>
              <a:off x="633045" y="1991778"/>
              <a:ext cx="7807571" cy="388997"/>
            </a:xfrm>
            <a:prstGeom prst="rect">
              <a:avLst/>
            </a:prstGeom>
            <a:solidFill>
              <a:srgbClr val="F3EDE7"/>
            </a:solidFill>
          </p:spPr>
          <p:txBody>
            <a:bodyPr wrap="square" rtlCol="0" anchor="ctr">
              <a:spAutoFit/>
            </a:bodyPr>
            <a:lstStyle/>
            <a:p>
              <a:r>
                <a:rPr lang="en-US" sz="2400" strike="sngStrike" dirty="0">
                  <a:solidFill>
                    <a:srgbClr val="323542"/>
                  </a:solidFill>
                </a:rPr>
                <a:t>This stratagem will advocate tandem techniques to diminish building perpetuation expenditures. </a:t>
              </a:r>
            </a:p>
          </p:txBody>
        </p:sp>
      </p:grpSp>
      <p:grpSp>
        <p:nvGrpSpPr>
          <p:cNvPr id="11" name="Group 10"/>
          <p:cNvGrpSpPr/>
          <p:nvPr/>
        </p:nvGrpSpPr>
        <p:grpSpPr>
          <a:xfrm>
            <a:off x="542923" y="3467968"/>
            <a:ext cx="8058154" cy="1482424"/>
            <a:chOff x="542923" y="1849761"/>
            <a:chExt cx="8058154" cy="693935"/>
          </a:xfrm>
        </p:grpSpPr>
        <p:sp>
          <p:nvSpPr>
            <p:cNvPr id="12" name="Rectangle 11"/>
            <p:cNvSpPr/>
            <p:nvPr/>
          </p:nvSpPr>
          <p:spPr>
            <a:xfrm>
              <a:off x="542923" y="1849761"/>
              <a:ext cx="8058154" cy="693935"/>
            </a:xfrm>
            <a:prstGeom prst="rect">
              <a:avLst/>
            </a:prstGeom>
            <a:solidFill>
              <a:srgbClr val="F3ED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13" name="TextBox 12"/>
            <p:cNvSpPr txBox="1"/>
            <p:nvPr/>
          </p:nvSpPr>
          <p:spPr>
            <a:xfrm>
              <a:off x="633045" y="1991778"/>
              <a:ext cx="7807571" cy="388997"/>
            </a:xfrm>
            <a:prstGeom prst="rect">
              <a:avLst/>
            </a:prstGeom>
            <a:solidFill>
              <a:srgbClr val="F3EDE7"/>
            </a:solidFill>
          </p:spPr>
          <p:txBody>
            <a:bodyPr wrap="square" rtlCol="0" anchor="ctr">
              <a:spAutoFit/>
            </a:bodyPr>
            <a:lstStyle/>
            <a:p>
              <a:r>
                <a:rPr lang="en-US" sz="2400" dirty="0">
                  <a:solidFill>
                    <a:srgbClr val="323542"/>
                  </a:solidFill>
                </a:rPr>
                <a:t>This proposal will suggest two ways to reduce building maintenance costs.</a:t>
              </a:r>
            </a:p>
          </p:txBody>
        </p:sp>
      </p:grpSp>
    </p:spTree>
    <p:extLst>
      <p:ext uri="{BB962C8B-B14F-4D97-AF65-F5344CB8AC3E}">
        <p14:creationId xmlns:p14="http://schemas.microsoft.com/office/powerpoint/2010/main" val="9251039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Concise Words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sp>
        <p:nvSpPr>
          <p:cNvPr id="7" name="Rectangle 6"/>
          <p:cNvSpPr/>
          <p:nvPr/>
        </p:nvSpPr>
        <p:spPr>
          <a:xfrm>
            <a:off x="0" y="5642793"/>
            <a:ext cx="9144000" cy="121520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cxnSp>
        <p:nvCxnSpPr>
          <p:cNvPr id="55" name="Straight Connector 54"/>
          <p:cNvCxnSpPr/>
          <p:nvPr/>
        </p:nvCxnSpPr>
        <p:spPr>
          <a:xfrm>
            <a:off x="357187"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914014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Concise Words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prstClr val="white"/>
                  </a:solidFill>
                  <a:latin typeface="Century Gothic" panose="020B0502020202020204" pitchFamily="34" charset="0"/>
                </a:rPr>
                <a:t>HAWKES</a:t>
              </a:r>
              <a:r>
                <a:rPr lang="en-US" sz="2800">
                  <a:solidFill>
                    <a:prstClr val="white"/>
                  </a:solidFill>
                  <a:latin typeface="Century Gothic" panose="020B0502020202020204" pitchFamily="34" charset="0"/>
                </a:rPr>
                <a:t> LEARNING</a:t>
              </a:r>
            </a:p>
          </p:txBody>
        </p:sp>
      </p:grpSp>
      <p:sp>
        <p:nvSpPr>
          <p:cNvPr id="7" name="Rectangle 6"/>
          <p:cNvSpPr/>
          <p:nvPr/>
        </p:nvSpPr>
        <p:spPr>
          <a:xfrm>
            <a:off x="0" y="5642793"/>
            <a:ext cx="9144000" cy="121520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black">
                  <a:lumMod val="75000"/>
                  <a:lumOff val="25000"/>
                </a:prstClr>
              </a:solidFill>
            </a:endParaRPr>
          </a:p>
        </p:txBody>
      </p:sp>
      <p:cxnSp>
        <p:nvCxnSpPr>
          <p:cNvPr id="55" name="Straight Connector 54"/>
          <p:cNvCxnSpPr/>
          <p:nvPr/>
        </p:nvCxnSpPr>
        <p:spPr>
          <a:xfrm>
            <a:off x="357187"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542923" y="1870376"/>
            <a:ext cx="8058154" cy="1482424"/>
            <a:chOff x="542923" y="1849761"/>
            <a:chExt cx="8058154" cy="693935"/>
          </a:xfrm>
        </p:grpSpPr>
        <p:sp>
          <p:nvSpPr>
            <p:cNvPr id="9" name="Rectangle 8"/>
            <p:cNvSpPr/>
            <p:nvPr/>
          </p:nvSpPr>
          <p:spPr>
            <a:xfrm>
              <a:off x="542923" y="1849761"/>
              <a:ext cx="8058154" cy="693935"/>
            </a:xfrm>
            <a:prstGeom prst="rect">
              <a:avLst/>
            </a:prstGeom>
            <a:solidFill>
              <a:srgbClr val="F3ED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prstClr val="white"/>
                </a:solidFill>
              </a:endParaRPr>
            </a:p>
          </p:txBody>
        </p:sp>
        <p:sp>
          <p:nvSpPr>
            <p:cNvPr id="10" name="TextBox 9"/>
            <p:cNvSpPr txBox="1"/>
            <p:nvPr/>
          </p:nvSpPr>
          <p:spPr>
            <a:xfrm>
              <a:off x="633045" y="1905337"/>
              <a:ext cx="7807571" cy="561884"/>
            </a:xfrm>
            <a:prstGeom prst="rect">
              <a:avLst/>
            </a:prstGeom>
            <a:solidFill>
              <a:srgbClr val="F3EDE7"/>
            </a:solidFill>
          </p:spPr>
          <p:txBody>
            <a:bodyPr wrap="square" rtlCol="0" anchor="ctr">
              <a:spAutoFit/>
            </a:bodyPr>
            <a:lstStyle/>
            <a:p>
              <a:r>
                <a:rPr lang="en-US" sz="2400" dirty="0">
                  <a:solidFill>
                    <a:srgbClr val="323542"/>
                  </a:solidFill>
                </a:rPr>
                <a:t>Eight o’clock is the time at which the meeting for the Girl Scouts will begin to take place in the main room of Atkins Hall that is the auditorium of the building.</a:t>
              </a:r>
            </a:p>
          </p:txBody>
        </p:sp>
      </p:grpSp>
    </p:spTree>
    <p:extLst>
      <p:ext uri="{BB962C8B-B14F-4D97-AF65-F5344CB8AC3E}">
        <p14:creationId xmlns:p14="http://schemas.microsoft.com/office/powerpoint/2010/main" val="35719687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Concise Words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prstClr val="white"/>
                  </a:solidFill>
                  <a:latin typeface="Century Gothic" panose="020B0502020202020204" pitchFamily="34" charset="0"/>
                </a:rPr>
                <a:t>HAWKES</a:t>
              </a:r>
              <a:r>
                <a:rPr lang="en-US" sz="2800">
                  <a:solidFill>
                    <a:prstClr val="white"/>
                  </a:solidFill>
                  <a:latin typeface="Century Gothic" panose="020B0502020202020204" pitchFamily="34" charset="0"/>
                </a:rPr>
                <a:t> LEARNING</a:t>
              </a:r>
            </a:p>
          </p:txBody>
        </p:sp>
      </p:grpSp>
      <p:sp>
        <p:nvSpPr>
          <p:cNvPr id="7" name="Rectangle 6"/>
          <p:cNvSpPr/>
          <p:nvPr/>
        </p:nvSpPr>
        <p:spPr>
          <a:xfrm>
            <a:off x="0" y="5642793"/>
            <a:ext cx="9144000" cy="121520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black">
                  <a:lumMod val="75000"/>
                  <a:lumOff val="25000"/>
                </a:prstClr>
              </a:solidFill>
            </a:endParaRPr>
          </a:p>
        </p:txBody>
      </p:sp>
      <p:cxnSp>
        <p:nvCxnSpPr>
          <p:cNvPr id="55" name="Straight Connector 54"/>
          <p:cNvCxnSpPr/>
          <p:nvPr/>
        </p:nvCxnSpPr>
        <p:spPr>
          <a:xfrm>
            <a:off x="357187"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542923" y="1849761"/>
            <a:ext cx="8058154" cy="1482424"/>
            <a:chOff x="542923" y="1849761"/>
            <a:chExt cx="8058154" cy="693935"/>
          </a:xfrm>
        </p:grpSpPr>
        <p:sp>
          <p:nvSpPr>
            <p:cNvPr id="9" name="Rectangle 8"/>
            <p:cNvSpPr/>
            <p:nvPr/>
          </p:nvSpPr>
          <p:spPr>
            <a:xfrm>
              <a:off x="542923" y="1849761"/>
              <a:ext cx="8058154" cy="693935"/>
            </a:xfrm>
            <a:prstGeom prst="rect">
              <a:avLst/>
            </a:prstGeom>
            <a:solidFill>
              <a:srgbClr val="F3ED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prstClr val="white"/>
                </a:solidFill>
              </a:endParaRPr>
            </a:p>
          </p:txBody>
        </p:sp>
        <p:sp>
          <p:nvSpPr>
            <p:cNvPr id="10" name="TextBox 9"/>
            <p:cNvSpPr txBox="1"/>
            <p:nvPr/>
          </p:nvSpPr>
          <p:spPr>
            <a:xfrm>
              <a:off x="633045" y="1905335"/>
              <a:ext cx="7807571" cy="561884"/>
            </a:xfrm>
            <a:prstGeom prst="rect">
              <a:avLst/>
            </a:prstGeom>
            <a:solidFill>
              <a:srgbClr val="F3EDE7"/>
            </a:solidFill>
          </p:spPr>
          <p:txBody>
            <a:bodyPr wrap="square" rtlCol="0" anchor="ctr">
              <a:spAutoFit/>
            </a:bodyPr>
            <a:lstStyle/>
            <a:p>
              <a:r>
                <a:rPr lang="en-US" sz="2400" strike="sngStrike" dirty="0">
                  <a:solidFill>
                    <a:srgbClr val="323542"/>
                  </a:solidFill>
                </a:rPr>
                <a:t>Eight o’clock is the time at which the meeting for the Girl Scouts will begin to take place in the main room of Atkins Hall that is the auditorium of the building.</a:t>
              </a:r>
            </a:p>
          </p:txBody>
        </p:sp>
      </p:grpSp>
      <p:grpSp>
        <p:nvGrpSpPr>
          <p:cNvPr id="11" name="Group 10"/>
          <p:cNvGrpSpPr/>
          <p:nvPr/>
        </p:nvGrpSpPr>
        <p:grpSpPr>
          <a:xfrm>
            <a:off x="542923" y="3467968"/>
            <a:ext cx="8058154" cy="1482424"/>
            <a:chOff x="542923" y="1849761"/>
            <a:chExt cx="8058154" cy="693935"/>
          </a:xfrm>
        </p:grpSpPr>
        <p:sp>
          <p:nvSpPr>
            <p:cNvPr id="12" name="Rectangle 11"/>
            <p:cNvSpPr/>
            <p:nvPr/>
          </p:nvSpPr>
          <p:spPr>
            <a:xfrm>
              <a:off x="542923" y="1849761"/>
              <a:ext cx="8058154" cy="693935"/>
            </a:xfrm>
            <a:prstGeom prst="rect">
              <a:avLst/>
            </a:prstGeom>
            <a:solidFill>
              <a:srgbClr val="F3ED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prstClr val="white"/>
                </a:solidFill>
              </a:endParaRPr>
            </a:p>
          </p:txBody>
        </p:sp>
        <p:sp>
          <p:nvSpPr>
            <p:cNvPr id="13" name="TextBox 12"/>
            <p:cNvSpPr txBox="1"/>
            <p:nvPr/>
          </p:nvSpPr>
          <p:spPr>
            <a:xfrm>
              <a:off x="633045" y="1991779"/>
              <a:ext cx="7807571" cy="388997"/>
            </a:xfrm>
            <a:prstGeom prst="rect">
              <a:avLst/>
            </a:prstGeom>
            <a:solidFill>
              <a:srgbClr val="F3EDE7"/>
            </a:solidFill>
          </p:spPr>
          <p:txBody>
            <a:bodyPr wrap="square" rtlCol="0" anchor="ctr">
              <a:spAutoFit/>
            </a:bodyPr>
            <a:lstStyle/>
            <a:p>
              <a:r>
                <a:rPr lang="en-US" sz="2400" dirty="0">
                  <a:solidFill>
                    <a:srgbClr val="323542"/>
                  </a:solidFill>
                </a:rPr>
                <a:t>The Girl Scouts’ meeting will begin at eight o’clock in the Atkins Hall auditorium.</a:t>
              </a:r>
            </a:p>
          </p:txBody>
        </p:sp>
      </p:grpSp>
    </p:spTree>
    <p:extLst>
      <p:ext uri="{BB962C8B-B14F-4D97-AF65-F5344CB8AC3E}">
        <p14:creationId xmlns:p14="http://schemas.microsoft.com/office/powerpoint/2010/main" val="33123563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Vivid Words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prstClr val="white"/>
                  </a:solidFill>
                  <a:latin typeface="Century Gothic" panose="020B0502020202020204" pitchFamily="34" charset="0"/>
                </a:rPr>
                <a:t>HAWKES</a:t>
              </a:r>
              <a:r>
                <a:rPr lang="en-US" sz="2800">
                  <a:solidFill>
                    <a:prstClr val="white"/>
                  </a:solidFill>
                  <a:latin typeface="Century Gothic" panose="020B0502020202020204" pitchFamily="34" charset="0"/>
                </a:rPr>
                <a:t> LEARNING</a:t>
              </a:r>
            </a:p>
          </p:txBody>
        </p:sp>
      </p:grpSp>
      <p:sp>
        <p:nvSpPr>
          <p:cNvPr id="7" name="Rectangle 6"/>
          <p:cNvSpPr/>
          <p:nvPr/>
        </p:nvSpPr>
        <p:spPr>
          <a:xfrm>
            <a:off x="0" y="5642793"/>
            <a:ext cx="9144000" cy="121520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black">
                  <a:lumMod val="75000"/>
                  <a:lumOff val="25000"/>
                </a:prstClr>
              </a:solidFill>
            </a:endParaRPr>
          </a:p>
        </p:txBody>
      </p:sp>
      <p:cxnSp>
        <p:nvCxnSpPr>
          <p:cNvPr id="55" name="Straight Connector 54"/>
          <p:cNvCxnSpPr/>
          <p:nvPr/>
        </p:nvCxnSpPr>
        <p:spPr>
          <a:xfrm>
            <a:off x="357187"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5739265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1055</TotalTime>
  <Words>353</Words>
  <Application>Microsoft Office PowerPoint</Application>
  <PresentationFormat>On-screen Show (4:3)</PresentationFormat>
  <Paragraphs>59</Paragraphs>
  <Slides>18</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18</vt:i4>
      </vt:variant>
    </vt:vector>
  </HeadingPairs>
  <TitlesOfParts>
    <vt:vector size="24"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Catherine Pressimone Beckowski</dc:creator>
  <cp:lastModifiedBy>Caitlin Clark</cp:lastModifiedBy>
  <cp:revision>9</cp:revision>
  <dcterms:created xsi:type="dcterms:W3CDTF">2015-07-12T22:17:48Z</dcterms:created>
  <dcterms:modified xsi:type="dcterms:W3CDTF">2018-05-04T19:31:21Z</dcterms:modified>
</cp:coreProperties>
</file>